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9" r:id="rId2"/>
    <p:sldId id="264" r:id="rId3"/>
    <p:sldId id="261" r:id="rId4"/>
    <p:sldId id="265" r:id="rId5"/>
    <p:sldId id="276" r:id="rId6"/>
    <p:sldId id="271" r:id="rId7"/>
    <p:sldId id="272" r:id="rId8"/>
    <p:sldId id="273" r:id="rId9"/>
    <p:sldId id="277" r:id="rId10"/>
    <p:sldId id="274" r:id="rId11"/>
    <p:sldId id="260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99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8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2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43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61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6B256D-9CF3-45DA-BB24-97FCD268E61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481CC7-F85B-480F-BDD9-5D7A91525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Photo | Seamless portugal or spain azulejo til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2" y="196186"/>
            <a:ext cx="11758921" cy="650003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806" y="196186"/>
            <a:ext cx="2617927" cy="619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9" y="196186"/>
            <a:ext cx="1365622" cy="1396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0022" y="896708"/>
            <a:ext cx="7446498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defTabSz="850392">
              <a:spcAft>
                <a:spcPts val="558"/>
              </a:spcAft>
            </a:pPr>
            <a:r>
              <a:rPr lang="ro-RO" sz="3000" b="1" dirty="0"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Activitate de diseminare Proiect Erasmus+ KA121-VET</a:t>
            </a:r>
            <a:r>
              <a:rPr lang="en-US" sz="3000" b="1" dirty="0"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, cu</a:t>
            </a:r>
            <a:r>
              <a:rPr lang="ro-RO" sz="3000" b="1" dirty="0"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000" b="1" dirty="0"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nr</a:t>
            </a:r>
            <a:r>
              <a:rPr lang="ro-RO" sz="3000" b="1" dirty="0"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. 2022-1-RO01-KA121-VET-000062257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854" y="4651382"/>
            <a:ext cx="3601329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 Black" panose="020B0A04020102020204" pitchFamily="34" charset="0"/>
              </a:rPr>
              <a:t>Porto, Potugalia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0923" y="2445666"/>
            <a:ext cx="7415597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“Conflict management in schools</a:t>
            </a:r>
            <a:r>
              <a:rPr lang="en-US" sz="3000" dirty="0" smtClean="0">
                <a:latin typeface="Arial Black" panose="020B0A04020102020204" pitchFamily="34" charset="0"/>
              </a:rPr>
              <a:t>”</a:t>
            </a:r>
            <a:endParaRPr lang="en-US" sz="30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096" y="2976808"/>
            <a:ext cx="5554637" cy="375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04854" y="5210903"/>
            <a:ext cx="422603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Beneficiar: Prof. Andrei Radu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09" y="6071574"/>
            <a:ext cx="2809875" cy="61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796" y="4209746"/>
            <a:ext cx="304120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31.07 – 04.08.2023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69" y="415203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ZIUA </a:t>
            </a:r>
            <a:r>
              <a:rPr lang="ro-RO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13" y="415203"/>
            <a:ext cx="7647016" cy="5735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9" y="3166281"/>
            <a:ext cx="4567451" cy="3425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43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297" y="239150"/>
            <a:ext cx="116661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err="1">
                <a:latin typeface="Arial Black" panose="020B0A04020102020204" pitchFamily="34" charset="0"/>
              </a:rPr>
              <a:t>Proiectul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este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realizat</a:t>
            </a:r>
            <a:r>
              <a:rPr lang="en-US" sz="1500" dirty="0">
                <a:latin typeface="Arial Black" panose="020B0A04020102020204" pitchFamily="34" charset="0"/>
              </a:rPr>
              <a:t> cu </a:t>
            </a:r>
            <a:r>
              <a:rPr lang="en-US" sz="1500" dirty="0" err="1">
                <a:latin typeface="Arial Black" panose="020B0A04020102020204" pitchFamily="34" charset="0"/>
              </a:rPr>
              <a:t>sprijinul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financiar</a:t>
            </a:r>
            <a:r>
              <a:rPr lang="en-US" sz="1500" dirty="0">
                <a:latin typeface="Arial Black" panose="020B0A04020102020204" pitchFamily="34" charset="0"/>
              </a:rPr>
              <a:t> al </a:t>
            </a:r>
            <a:r>
              <a:rPr lang="en-US" sz="1500" dirty="0" err="1">
                <a:latin typeface="Arial Black" panose="020B0A04020102020204" pitchFamily="34" charset="0"/>
              </a:rPr>
              <a:t>Comisiei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Europene</a:t>
            </a:r>
            <a:r>
              <a:rPr lang="en-US" sz="1500" dirty="0">
                <a:latin typeface="Arial Black" panose="020B0A04020102020204" pitchFamily="34" charset="0"/>
              </a:rPr>
              <a:t> în </a:t>
            </a:r>
            <a:r>
              <a:rPr lang="en-US" sz="1500" dirty="0" err="1">
                <a:latin typeface="Arial Black" panose="020B0A04020102020204" pitchFamily="34" charset="0"/>
              </a:rPr>
              <a:t>cadrul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Programului</a:t>
            </a:r>
            <a:r>
              <a:rPr lang="en-US" sz="1500" dirty="0">
                <a:latin typeface="Arial Black" panose="020B0A04020102020204" pitchFamily="34" charset="0"/>
              </a:rPr>
              <a:t> ERASMUS+, </a:t>
            </a:r>
            <a:r>
              <a:rPr lang="en-US" sz="1500" dirty="0" err="1">
                <a:latin typeface="Arial Black" panose="020B0A04020102020204" pitchFamily="34" charset="0"/>
              </a:rPr>
              <a:t>acţiunea</a:t>
            </a:r>
            <a:r>
              <a:rPr lang="en-US" sz="1500" dirty="0">
                <a:latin typeface="Arial Black" panose="020B0A04020102020204" pitchFamily="34" charset="0"/>
              </a:rPr>
              <a:t> KA1, </a:t>
            </a:r>
            <a:r>
              <a:rPr lang="en-US" sz="1500" dirty="0" err="1">
                <a:latin typeface="Arial Black" panose="020B0A04020102020204" pitchFamily="34" charset="0"/>
              </a:rPr>
              <a:t>proiecte</a:t>
            </a:r>
            <a:r>
              <a:rPr lang="en-US" sz="1500" dirty="0">
                <a:latin typeface="Arial Black" panose="020B0A04020102020204" pitchFamily="34" charset="0"/>
              </a:rPr>
              <a:t> de </a:t>
            </a:r>
            <a:r>
              <a:rPr lang="en-US" sz="1500" dirty="0" err="1">
                <a:latin typeface="Arial Black" panose="020B0A04020102020204" pitchFamily="34" charset="0"/>
              </a:rPr>
              <a:t>mobilitate</a:t>
            </a:r>
            <a:r>
              <a:rPr lang="en-US" sz="1500" dirty="0">
                <a:latin typeface="Arial Black" panose="020B0A04020102020204" pitchFamily="34" charset="0"/>
              </a:rPr>
              <a:t>. </a:t>
            </a:r>
            <a:r>
              <a:rPr lang="en-US" sz="1500" dirty="0" err="1">
                <a:latin typeface="Arial Black" panose="020B0A04020102020204" pitchFamily="34" charset="0"/>
              </a:rPr>
              <a:t>Informațiile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furnizate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reprezintă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responsabilitatea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exclusivă</a:t>
            </a:r>
            <a:r>
              <a:rPr lang="en-US" sz="1500" dirty="0">
                <a:latin typeface="Arial Black" panose="020B0A04020102020204" pitchFamily="34" charset="0"/>
              </a:rPr>
              <a:t> a </a:t>
            </a:r>
            <a:r>
              <a:rPr lang="en-US" sz="1500" dirty="0" err="1">
                <a:latin typeface="Arial Black" panose="020B0A04020102020204" pitchFamily="34" charset="0"/>
              </a:rPr>
              <a:t>autorului</a:t>
            </a:r>
            <a:r>
              <a:rPr lang="en-US" sz="1500" dirty="0">
                <a:latin typeface="Arial Black" panose="020B0A04020102020204" pitchFamily="34" charset="0"/>
              </a:rPr>
              <a:t>, </a:t>
            </a:r>
            <a:r>
              <a:rPr lang="en-US" sz="1500" dirty="0" err="1">
                <a:latin typeface="Arial Black" panose="020B0A04020102020204" pitchFamily="34" charset="0"/>
              </a:rPr>
              <a:t>iar</a:t>
            </a:r>
            <a:r>
              <a:rPr lang="en-US" sz="1500" dirty="0">
                <a:latin typeface="Arial Black" panose="020B0A04020102020204" pitchFamily="34" charset="0"/>
              </a:rPr>
              <a:t> A.N.P.C.D.E.F.P și </a:t>
            </a:r>
            <a:r>
              <a:rPr lang="en-US" sz="1500" dirty="0" err="1">
                <a:latin typeface="Arial Black" panose="020B0A04020102020204" pitchFamily="34" charset="0"/>
              </a:rPr>
              <a:t>Comisia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Europeană</a:t>
            </a:r>
            <a:r>
              <a:rPr lang="en-US" sz="1500" dirty="0">
                <a:latin typeface="Arial Black" panose="020B0A04020102020204" pitchFamily="34" charset="0"/>
              </a:rPr>
              <a:t> nu </a:t>
            </a:r>
            <a:r>
              <a:rPr lang="en-US" sz="1500" dirty="0" err="1">
                <a:latin typeface="Arial Black" panose="020B0A04020102020204" pitchFamily="34" charset="0"/>
              </a:rPr>
              <a:t>sunt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responsabile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pentru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modul</a:t>
            </a:r>
            <a:r>
              <a:rPr lang="en-US" sz="1500" dirty="0">
                <a:latin typeface="Arial Black" panose="020B0A04020102020204" pitchFamily="34" charset="0"/>
              </a:rPr>
              <a:t> în care </a:t>
            </a:r>
            <a:r>
              <a:rPr lang="en-US" sz="1500" dirty="0" err="1">
                <a:latin typeface="Arial Black" panose="020B0A04020102020204" pitchFamily="34" charset="0"/>
              </a:rPr>
              <a:t>este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folosit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conținutul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acestor</a:t>
            </a:r>
            <a:r>
              <a:rPr lang="en-US" sz="1500" dirty="0">
                <a:latin typeface="Arial Black" panose="020B0A04020102020204" pitchFamily="34" charset="0"/>
              </a:rPr>
              <a:t> </a:t>
            </a:r>
            <a:r>
              <a:rPr lang="en-US" sz="1500" dirty="0" err="1">
                <a:latin typeface="Arial Black" panose="020B0A04020102020204" pitchFamily="34" charset="0"/>
              </a:rPr>
              <a:t>informații</a:t>
            </a:r>
            <a:r>
              <a:rPr lang="en-US" sz="1500" dirty="0">
                <a:latin typeface="Arial Black" panose="020B0A04020102020204" pitchFamily="34" charset="0"/>
              </a:rPr>
              <a:t>.</a:t>
            </a:r>
            <a:endParaRPr lang="ro-RO" sz="1500" dirty="0">
              <a:latin typeface="Arial Black" panose="020B0A04020102020204" pitchFamily="34" charset="0"/>
            </a:endParaRPr>
          </a:p>
          <a:p>
            <a:pPr algn="just"/>
            <a:r>
              <a:rPr lang="ro-RO" sz="1500" dirty="0" smtClean="0">
                <a:latin typeface="Arial Black" panose="020B0A04020102020204" pitchFamily="34" charset="0"/>
              </a:rPr>
              <a:t> Beneficiar</a:t>
            </a:r>
            <a:r>
              <a:rPr lang="en-US" sz="1500" dirty="0">
                <a:latin typeface="Arial Black" panose="020B0A04020102020204" pitchFamily="34" charset="0"/>
              </a:rPr>
              <a:t>:</a:t>
            </a:r>
            <a:r>
              <a:rPr lang="ro-RO" sz="1500" dirty="0">
                <a:latin typeface="Arial Black" panose="020B0A04020102020204" pitchFamily="34" charset="0"/>
              </a:rPr>
              <a:t> Prof. </a:t>
            </a:r>
            <a:r>
              <a:rPr lang="en-US" sz="1500" dirty="0" smtClean="0">
                <a:latin typeface="Arial Black" panose="020B0A04020102020204" pitchFamily="34" charset="0"/>
              </a:rPr>
              <a:t>Andrei Radu</a:t>
            </a:r>
            <a:endParaRPr lang="en-US" sz="15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Sunset Walking Tour in Po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7" y="1485645"/>
            <a:ext cx="11666106" cy="51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2" y="211855"/>
            <a:ext cx="6713842" cy="63726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6731" y="470152"/>
            <a:ext cx="438103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o-RO" sz="5400" dirty="0" smtClean="0">
              <a:ln w="0"/>
              <a:solidFill>
                <a:srgbClr val="FFFF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o-RO" sz="5400" dirty="0" smtClean="0">
                <a:ln w="0"/>
                <a:solidFill>
                  <a:srgbClr val="FFFF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Obrigado!</a:t>
            </a:r>
          </a:p>
          <a:p>
            <a:pPr algn="ctr"/>
            <a:endParaRPr lang="ro-RO" sz="5400" dirty="0" smtClean="0">
              <a:ln w="0"/>
              <a:solidFill>
                <a:srgbClr val="FFFF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o-RO" sz="5400" dirty="0">
              <a:ln w="0"/>
              <a:solidFill>
                <a:srgbClr val="FFFF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ro-RO" sz="5400" dirty="0" smtClean="0">
              <a:ln w="0"/>
              <a:solidFill>
                <a:srgbClr val="FFFF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o-RO" sz="5400" dirty="0" smtClean="0">
                <a:ln w="0"/>
                <a:solidFill>
                  <a:srgbClr val="FFFF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Adeus!</a:t>
            </a:r>
            <a:endParaRPr lang="en-US" sz="5400" b="0" cap="none" spc="0" dirty="0">
              <a:ln w="0"/>
              <a:solidFill>
                <a:srgbClr val="FFFFCC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2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253218"/>
            <a:ext cx="11708423" cy="65489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53621" y="857647"/>
            <a:ext cx="11043139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o-RO" sz="2500" dirty="0">
                <a:latin typeface="Arial Black" panose="020B0A04020102020204" pitchFamily="34" charset="0"/>
              </a:rPr>
              <a:t>Scopul Proiectului</a:t>
            </a:r>
            <a:r>
              <a:rPr lang="en-US" sz="2500" dirty="0">
                <a:latin typeface="Arial Black" panose="020B0A04020102020204" pitchFamily="34" charset="0"/>
              </a:rPr>
              <a:t> </a:t>
            </a:r>
            <a:r>
              <a:rPr lang="ro-RO" sz="2500" dirty="0">
                <a:latin typeface="Arial Black" panose="020B0A04020102020204" pitchFamily="34" charset="0"/>
              </a:rPr>
              <a:t>Erasmus+ KA121-VET, nr. 2022-1-RO01-KA121-VET-000062257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621" y="3106608"/>
            <a:ext cx="8065477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 Black" panose="020B0A04020102020204" pitchFamily="34" charset="0"/>
              </a:rPr>
              <a:t>Posibilitatea </a:t>
            </a:r>
            <a:r>
              <a:rPr lang="en-US" dirty="0">
                <a:latin typeface="Arial Black" panose="020B0A04020102020204" pitchFamily="34" charset="0"/>
              </a:rPr>
              <a:t>cadrelor didactice din domeniul disciplinelor vocaționale de a beneficia de formare, în vederea utilizării de metode noi de predare-învățare-evaluare, adaptate specificului disciplinei și clasei.</a:t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</a:rPr>
              <a:t> Dezvoltarea competențelor digitale în vederea utilizării platformelor de învățare și a TIC în procesul didactic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zulejo Background Images, HD Pictures and Wallpaper For Free Download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8" y="246771"/>
            <a:ext cx="11703489" cy="63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604" y="927948"/>
            <a:ext cx="9594376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CE ESTE CONFLICTUL?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Potrivit</a:t>
            </a: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Wilmot &amp;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Hocker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(2010), „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conflictul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este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o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luptă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exprimată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între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cel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puțin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două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părți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interdependente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care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percep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obiective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incompatibile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resurse</a:t>
            </a: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limitate</a:t>
            </a: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și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interferențele</a:t>
            </a: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celorlalți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în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atingerea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obiectivelor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lor</a:t>
            </a: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.”</a:t>
            </a:r>
          </a:p>
          <a:p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Conflictul</a:t>
            </a: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este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o parte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inerentă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a </a:t>
            </a:r>
            <a:r>
              <a:rPr lang="en-US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existenței</a:t>
            </a: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umane</a:t>
            </a: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endParaRPr lang="en-US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DAR ESTE CEVA BUN SAU R</a:t>
            </a:r>
            <a:r>
              <a:rPr lang="ro-RO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Ă</a:t>
            </a: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U?</a:t>
            </a:r>
          </a:p>
          <a:p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70" y="415203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ZIUA 1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346" y="16258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Începerea cursului, exerciții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Turul orașului Porto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Plimbare cu barca pe Douro, opțională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861">
            <a:off x="7908410" y="2984970"/>
            <a:ext cx="2886622" cy="3848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338">
            <a:off x="629082" y="2901162"/>
            <a:ext cx="2638722" cy="3518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179">
            <a:off x="4029901" y="2978976"/>
            <a:ext cx="2895614" cy="3860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708" y="373437"/>
            <a:ext cx="6345117" cy="3335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05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70" y="415203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ZIUA 1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21" y="330396"/>
            <a:ext cx="5115891" cy="3207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803">
            <a:off x="8016259" y="654975"/>
            <a:ext cx="3814617" cy="2860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0" y="2306470"/>
            <a:ext cx="2968479" cy="3957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2" y="3835021"/>
            <a:ext cx="3857767" cy="2893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52" y="3709185"/>
            <a:ext cx="4440983" cy="3019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75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70" y="415203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ZIUA </a:t>
            </a:r>
            <a:r>
              <a:rPr lang="ro-RO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149" y="179085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Tipuri de conflict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BIO feedback – Behaviour Impact Options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o-RO" sz="1600" dirty="0" smtClean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2082">
            <a:off x="5739267" y="3025490"/>
            <a:ext cx="4913195" cy="3684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15">
            <a:off x="7522101" y="449743"/>
            <a:ext cx="4367284" cy="3275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0" y="2734746"/>
            <a:ext cx="5295332" cy="3971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38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70" y="415203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ZIUA </a:t>
            </a:r>
            <a:r>
              <a:rPr lang="ro-RO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346" y="162581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Role play echipe de 4</a:t>
            </a:r>
            <a:r>
              <a:rPr lang="ro-RO" sz="1600" dirty="0">
                <a:latin typeface="Arial Black" panose="020B0A04020102020204" pitchFamily="34" charset="0"/>
              </a:rPr>
              <a:t> </a:t>
            </a:r>
            <a:r>
              <a:rPr lang="ro-RO" sz="1600" dirty="0" smtClean="0">
                <a:latin typeface="Arial Black" panose="020B0A04020102020204" pitchFamily="34" charset="0"/>
              </a:rPr>
              <a:t>pentru exerciții practice cu BIO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Sursele conflictului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Conceperea propriei hărți de conflict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859">
            <a:off x="6174237" y="1859988"/>
            <a:ext cx="5860083" cy="4395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6" y="3113416"/>
            <a:ext cx="4930701" cy="3698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84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70" y="415203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ZIUA </a:t>
            </a:r>
            <a:r>
              <a:rPr lang="ro-RO" sz="54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2346" y="174864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>
                <a:latin typeface="Arial Black" panose="020B0A04020102020204" pitchFamily="34" charset="0"/>
              </a:rPr>
              <a:t>E</a:t>
            </a:r>
            <a:r>
              <a:rPr lang="en-US" sz="1600" dirty="0" err="1">
                <a:latin typeface="Arial Black" panose="020B0A04020102020204" pitchFamily="34" charset="0"/>
              </a:rPr>
              <a:t>xerci</a:t>
            </a:r>
            <a:r>
              <a:rPr lang="ro-RO" sz="1600" dirty="0">
                <a:latin typeface="Arial Black" panose="020B0A04020102020204" pitchFamily="34" charset="0"/>
              </a:rPr>
              <a:t>ț</a:t>
            </a:r>
            <a:r>
              <a:rPr lang="en-US" sz="1600" dirty="0">
                <a:latin typeface="Arial Black" panose="020B0A04020102020204" pitchFamily="34" charset="0"/>
              </a:rPr>
              <a:t>ii </a:t>
            </a:r>
            <a:r>
              <a:rPr lang="en-US" sz="1600" dirty="0" err="1">
                <a:latin typeface="Arial Black" panose="020B0A04020102020204" pitchFamily="34" charset="0"/>
              </a:rPr>
              <a:t>pe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baza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ro-RO" sz="1600" dirty="0">
                <a:latin typeface="Arial Black" panose="020B0A04020102020204" pitchFamily="34" charset="0"/>
              </a:rPr>
              <a:t>hărții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conflictului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endParaRPr lang="ro-RO" sz="1600" dirty="0"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>
                <a:latin typeface="Arial Black" panose="020B0A04020102020204" pitchFamily="34" charset="0"/>
              </a:rPr>
              <a:t>E</a:t>
            </a:r>
            <a:r>
              <a:rPr lang="en-US" sz="1600" dirty="0" err="1">
                <a:latin typeface="Arial Black" panose="020B0A04020102020204" pitchFamily="34" charset="0"/>
              </a:rPr>
              <a:t>tapele</a:t>
            </a:r>
            <a:r>
              <a:rPr lang="en-US" sz="1600" dirty="0">
                <a:latin typeface="Arial Black" panose="020B0A04020102020204" pitchFamily="34" charset="0"/>
              </a:rPr>
              <a:t> (</a:t>
            </a:r>
            <a:r>
              <a:rPr lang="en-US" sz="1600" dirty="0" err="1">
                <a:latin typeface="Arial Black" panose="020B0A04020102020204" pitchFamily="34" charset="0"/>
              </a:rPr>
              <a:t>ciclice</a:t>
            </a:r>
            <a:r>
              <a:rPr lang="en-US" sz="1600" dirty="0">
                <a:latin typeface="Arial Black" panose="020B0A04020102020204" pitchFamily="34" charset="0"/>
              </a:rPr>
              <a:t>) </a:t>
            </a:r>
            <a:r>
              <a:rPr lang="en-US" sz="1600" dirty="0" err="1">
                <a:latin typeface="Arial Black" panose="020B0A04020102020204" pitchFamily="34" charset="0"/>
              </a:rPr>
              <a:t>conflictului</a:t>
            </a:r>
            <a:r>
              <a:rPr lang="en-US" sz="1600" dirty="0">
                <a:latin typeface="Arial Black" panose="020B0A04020102020204" pitchFamily="34" charset="0"/>
              </a:rPr>
              <a:t> </a:t>
            </a:r>
            <a:endParaRPr lang="ro-RO" sz="16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M</a:t>
            </a:r>
            <a:r>
              <a:rPr lang="en-US" sz="1600" dirty="0" err="1" smtClean="0">
                <a:latin typeface="Arial Black" panose="020B0A04020102020204" pitchFamily="34" charset="0"/>
              </a:rPr>
              <a:t>anagerie</a:t>
            </a:r>
            <a:r>
              <a:rPr lang="ro-RO" sz="1600" dirty="0" smtClean="0">
                <a:latin typeface="Arial Black" panose="020B0A04020102020204" pitchFamily="34" charset="0"/>
              </a:rPr>
              <a:t>rea</a:t>
            </a:r>
            <a:r>
              <a:rPr lang="en-US" sz="1600" dirty="0" smtClean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situa</a:t>
            </a:r>
            <a:r>
              <a:rPr lang="ro-RO" sz="1600" dirty="0">
                <a:latin typeface="Arial Black" panose="020B0A04020102020204" pitchFamily="34" charset="0"/>
              </a:rPr>
              <a:t>ț</a:t>
            </a:r>
            <a:r>
              <a:rPr lang="en-US" sz="1600" dirty="0" err="1" smtClean="0">
                <a:latin typeface="Arial Black" panose="020B0A04020102020204" pitchFamily="34" charset="0"/>
              </a:rPr>
              <a:t>iil</a:t>
            </a:r>
            <a:r>
              <a:rPr lang="ro-RO" sz="1600" dirty="0" smtClean="0">
                <a:latin typeface="Arial Black" panose="020B0A04020102020204" pitchFamily="34" charset="0"/>
              </a:rPr>
              <a:t>or</a:t>
            </a:r>
            <a:r>
              <a:rPr lang="en-US" sz="1600" dirty="0" smtClean="0"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</a:rPr>
              <a:t>ce</a:t>
            </a:r>
            <a:r>
              <a:rPr lang="en-US" sz="1600" dirty="0">
                <a:latin typeface="Arial Black" panose="020B0A04020102020204" pitchFamily="34" charset="0"/>
              </a:rPr>
              <a:t> pot </a:t>
            </a:r>
            <a:r>
              <a:rPr lang="en-US" sz="1600" dirty="0" err="1">
                <a:latin typeface="Arial Black" panose="020B0A04020102020204" pitchFamily="34" charset="0"/>
              </a:rPr>
              <a:t>ap</a:t>
            </a:r>
            <a:r>
              <a:rPr lang="ro-RO" sz="1600" dirty="0">
                <a:latin typeface="Arial Black" panose="020B0A04020102020204" pitchFamily="34" charset="0"/>
              </a:rPr>
              <a:t>ă</a:t>
            </a:r>
            <a:r>
              <a:rPr lang="en-US" sz="1600" dirty="0">
                <a:latin typeface="Arial Black" panose="020B0A04020102020204" pitchFamily="34" charset="0"/>
              </a:rPr>
              <a:t>rea</a:t>
            </a:r>
            <a:r>
              <a:rPr lang="en-US" sz="1600" dirty="0" smtClean="0">
                <a:latin typeface="Arial Black" panose="020B0A04020102020204" pitchFamily="34" charset="0"/>
              </a:rPr>
              <a:t>.</a:t>
            </a:r>
            <a:endParaRPr lang="ro-RO" sz="16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</a:rPr>
              <a:t>Tur cramă de vin Calem, opțional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0" y="3174013"/>
            <a:ext cx="7199285" cy="3238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384">
            <a:off x="8315736" y="3102632"/>
            <a:ext cx="2477188" cy="3302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2" y="262719"/>
            <a:ext cx="5575956" cy="357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02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869" y="415203"/>
            <a:ext cx="221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ZIUA </a:t>
            </a:r>
            <a:r>
              <a:rPr lang="ro-RO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346" y="17486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Pătratul celor 4 tipuri de personalități/unde ne situăm noi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o-RO" sz="1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Înmânare diplome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01" y="3572722"/>
            <a:ext cx="5653499" cy="3182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9" y="2743200"/>
            <a:ext cx="3009332" cy="4012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900" y="273377"/>
            <a:ext cx="3234361" cy="43124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4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298</TotalTime>
  <Words>280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Century Gothic</vt:lpstr>
      <vt:lpstr>Courier New</vt:lpstr>
      <vt:lpstr>Garamond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mihaela</cp:lastModifiedBy>
  <cp:revision>70</cp:revision>
  <dcterms:created xsi:type="dcterms:W3CDTF">2023-11-19T13:35:01Z</dcterms:created>
  <dcterms:modified xsi:type="dcterms:W3CDTF">2023-12-14T18:51:06Z</dcterms:modified>
</cp:coreProperties>
</file>